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0BE6-167E-4490-BD78-13E278189080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1291-AA5C-4590-912D-D3FBCCF06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9EDAF-44D0-4575-B448-FE6ECE14E907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58C5-353C-4F6E-879A-D7B7B0905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B408-9947-4BA7-8D24-002165B84D42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03B4-BFE3-424A-8A34-44866E4E8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5DD5-6FB0-4358-893F-2FA69C43E37F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6EE9-4D70-4707-82CA-0ACF39253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2A61-C90D-451E-9482-EED2B320112E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C6B2-36E5-4E14-AD7C-A1C8571AB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6427-8601-4A87-9EEF-7A0129BA4190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0645-C86F-407F-88A7-48D8AFDC1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2A6B-EA8F-41E3-81AE-B29435FFBDC1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A1FA-B9C3-4323-8CA7-A79B2EE99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6889-6BE8-4AFE-BD75-DB462F44A0A9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E7E2-83E4-4E9C-B110-9C19C845E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7239-761C-4998-A175-4223826FB019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6C17-F033-4628-B6A7-FA950196E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671F-B851-47CF-AE5A-3DCD3874ED9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0EB3-0D4D-44D3-B41F-746D54F7A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AD7A4-A74C-49AA-AD47-1C9A5B0FAB38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FFCE-8A7D-4D30-A782-9A2AD78E8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2E2E5F-20C1-4AC6-A93D-52DF9B2C7EB2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58414D-775A-4B6A-81C8-1CF06AB5A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33375" y="1187450"/>
            <a:ext cx="6119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04813" y="1187450"/>
            <a:ext cx="6192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205038" y="1331913"/>
            <a:ext cx="4032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неделя. Понедельник.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4813" y="1908175"/>
          <a:ext cx="6192688" cy="5227108"/>
        </p:xfrm>
        <a:graphic>
          <a:graphicData uri="http://schemas.openxmlformats.org/drawingml/2006/table">
            <a:tbl>
              <a:tblPr/>
              <a:tblGrid>
                <a:gridCol w="4478847"/>
                <a:gridCol w="1713841"/>
              </a:tblGrid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Сыр порционный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манная молочная жидкая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сахаром, молоком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Борщ с капустой свежей, сметаной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Гуляш из говядины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Вермишель отварная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Напиток фруктовый с витамином «С»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Сок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Рагу овощное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78" marR="15845" marT="15845" marB="1584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21" name="TextBox 9"/>
          <p:cNvSpPr txBox="1">
            <a:spLocks noChangeArrowheads="1"/>
          </p:cNvSpPr>
          <p:nvPr/>
        </p:nvSpPr>
        <p:spPr bwMode="auto">
          <a:xfrm>
            <a:off x="2492375" y="7667625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276475" y="1187450"/>
            <a:ext cx="3600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неделя. Пятница.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3375" y="1908175"/>
          <a:ext cx="6264696" cy="5362505"/>
        </p:xfrm>
        <a:graphic>
          <a:graphicData uri="http://schemas.openxmlformats.org/drawingml/2006/table">
            <a:tbl>
              <a:tblPr/>
              <a:tblGrid>
                <a:gridCol w="4638109"/>
                <a:gridCol w="1626587"/>
              </a:tblGrid>
              <a:tr h="44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Сыр порционный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молочная ячневая жидкая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Кофейный напиток на молоке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Бульон</a:t>
                      </a:r>
                      <a:r>
                        <a:rPr lang="ru-RU" sz="1400" i="1" baseline="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 из курицы прозрачный с гренками из пшеничного йодированного хлеба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рыбная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Пюре розовое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изюма с витамином «С»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Сок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Омлет</a:t>
                      </a:r>
                      <a:r>
                        <a:rPr lang="ru-RU" sz="1400" i="1" baseline="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 натуральный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Сдоба обыкновенная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32" name="TextBox 3"/>
          <p:cNvSpPr txBox="1">
            <a:spLocks noChangeArrowheads="1"/>
          </p:cNvSpPr>
          <p:nvPr/>
        </p:nvSpPr>
        <p:spPr bwMode="auto">
          <a:xfrm>
            <a:off x="2420938" y="7524750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133600" y="1258888"/>
            <a:ext cx="3384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неделя. Вторник.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3375" y="1908175"/>
          <a:ext cx="6192688" cy="5336283"/>
        </p:xfrm>
        <a:graphic>
          <a:graphicData uri="http://schemas.openxmlformats.org/drawingml/2006/table">
            <a:tbl>
              <a:tblPr/>
              <a:tblGrid>
                <a:gridCol w="4478846"/>
                <a:gridCol w="1713842"/>
              </a:tblGrid>
              <a:tr h="46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молочная жидкая «Дружба»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Кофейный напиток на молоке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Рассольник «Ленинградский» со сметаной, с мясом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рыбная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Овощное пюре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кураги с витамином «С»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Йогурт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Запеканка из творога со сгущенным молоком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100/20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Кисель из концентрата.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37" name="TextBox 3"/>
          <p:cNvSpPr txBox="1">
            <a:spLocks noChangeArrowheads="1"/>
          </p:cNvSpPr>
          <p:nvPr/>
        </p:nvSpPr>
        <p:spPr bwMode="auto">
          <a:xfrm>
            <a:off x="2492375" y="7667625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276475" y="1187450"/>
            <a:ext cx="3240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неделя. Среда.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04813" y="1835150"/>
          <a:ext cx="6192688" cy="4895320"/>
        </p:xfrm>
        <a:graphic>
          <a:graphicData uri="http://schemas.openxmlformats.org/drawingml/2006/table">
            <a:tbl>
              <a:tblPr/>
              <a:tblGrid>
                <a:gridCol w="4478847"/>
                <a:gridCol w="1713841"/>
              </a:tblGrid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молочная пшеничная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Какао с молоком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из овощей со сметаной, мясом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Тефтели из птицы с соусом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70/50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Рис отварной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смеси сухофруктов с витамином «С»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Молоко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Картофель и овощи тушеные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09" marR="15703" marT="15703" marB="1570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64" name="TextBox 3"/>
          <p:cNvSpPr txBox="1">
            <a:spLocks noChangeArrowheads="1"/>
          </p:cNvSpPr>
          <p:nvPr/>
        </p:nvSpPr>
        <p:spPr bwMode="auto">
          <a:xfrm>
            <a:off x="2492375" y="7667625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205038" y="1258888"/>
            <a:ext cx="3671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неделя. Четверг.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3375" y="1979613"/>
          <a:ext cx="6264696" cy="5053312"/>
        </p:xfrm>
        <a:graphic>
          <a:graphicData uri="http://schemas.openxmlformats.org/drawingml/2006/table">
            <a:tbl>
              <a:tblPr/>
              <a:tblGrid>
                <a:gridCol w="4530926"/>
                <a:gridCol w="1733770"/>
              </a:tblGrid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 молочная жидкая из хлопьев «Геркулес»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Кофейный напиток на молоке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с макаронными изделиями, мясными фрикадельками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мясная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Капуста тушенная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Напиток фруктовый с витамином «С»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Молоко кипяченое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Гренки из пшеничного йодированного хлеба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Пудинг рисовый с джемом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170/30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Кисель из концентрата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441" marR="15157" marT="15157" marB="1515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88" name="TextBox 3"/>
          <p:cNvSpPr txBox="1">
            <a:spLocks noChangeArrowheads="1"/>
          </p:cNvSpPr>
          <p:nvPr/>
        </p:nvSpPr>
        <p:spPr bwMode="auto">
          <a:xfrm>
            <a:off x="2492375" y="7667625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76475" y="1258888"/>
            <a:ext cx="3384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неделя. Пятница.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3375" y="1979613"/>
          <a:ext cx="6336704" cy="5354272"/>
        </p:xfrm>
        <a:graphic>
          <a:graphicData uri="http://schemas.openxmlformats.org/drawingml/2006/table">
            <a:tbl>
              <a:tblPr/>
              <a:tblGrid>
                <a:gridCol w="4583005"/>
                <a:gridCol w="1753699"/>
              </a:tblGrid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Сыр порционный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Омлет натуральный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Горошек зеленый бланшированный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сахаром, лимоном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крестьянский с мясом, сметаной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Оладьи из печени с морковью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Пюре картофельное</a:t>
                      </a: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изюма с витамином «С»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Сок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Рагу овощное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368" marR="15008" marT="15008" marB="15008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18" name="TextBox 3"/>
          <p:cNvSpPr txBox="1">
            <a:spLocks noChangeArrowheads="1"/>
          </p:cNvSpPr>
          <p:nvPr/>
        </p:nvSpPr>
        <p:spPr bwMode="auto">
          <a:xfrm>
            <a:off x="2492375" y="7812088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205038" y="1258888"/>
            <a:ext cx="38877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неделя. Понедельник.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3375" y="1908175"/>
          <a:ext cx="6264696" cy="5060327"/>
        </p:xfrm>
        <a:graphic>
          <a:graphicData uri="http://schemas.openxmlformats.org/drawingml/2006/table">
            <a:tbl>
              <a:tblPr/>
              <a:tblGrid>
                <a:gridCol w="4638110"/>
                <a:gridCol w="1626586"/>
              </a:tblGrid>
              <a:tr h="454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молочный с макаронными изделиями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Щи из свежей капусты со сметаной, мясом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Ежики мясные с соусом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150/50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смеси сухофруктов с витамином «С»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Сок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Рагу овощное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Напиток фруктовый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789" marR="15866" marT="15866" marB="15866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33" name="TextBox 3"/>
          <p:cNvSpPr txBox="1">
            <a:spLocks noChangeArrowheads="1"/>
          </p:cNvSpPr>
          <p:nvPr/>
        </p:nvSpPr>
        <p:spPr bwMode="auto">
          <a:xfrm>
            <a:off x="2492375" y="7812088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133600" y="1258888"/>
            <a:ext cx="3311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неделя. Вторник.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0350" y="1908175"/>
          <a:ext cx="6336704" cy="5120728"/>
        </p:xfrm>
        <a:graphic>
          <a:graphicData uri="http://schemas.openxmlformats.org/drawingml/2006/table">
            <a:tbl>
              <a:tblPr/>
              <a:tblGrid>
                <a:gridCol w="4691592"/>
                <a:gridCol w="1645112"/>
              </a:tblGrid>
              <a:tr h="462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Сыр порционный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молочная гречневая вязкая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Кофейный напиток на молоке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картофельный с мясом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рыбная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Рис отварной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кураги с витамином «С»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Молоко кипяченое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Запеканка из творога со сгущенным молоком 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120/20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094" marR="16487" marT="16487" marB="16487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57" name="TextBox 3"/>
          <p:cNvSpPr txBox="1">
            <a:spLocks noChangeArrowheads="1"/>
          </p:cNvSpPr>
          <p:nvPr/>
        </p:nvSpPr>
        <p:spPr bwMode="auto">
          <a:xfrm>
            <a:off x="2420938" y="7524750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205038" y="1187450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неделя. Среда.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0350" y="1835150"/>
          <a:ext cx="6336704" cy="5472600"/>
        </p:xfrm>
        <a:graphic>
          <a:graphicData uri="http://schemas.openxmlformats.org/drawingml/2006/table">
            <a:tbl>
              <a:tblPr/>
              <a:tblGrid>
                <a:gridCol w="4691421"/>
                <a:gridCol w="1645283"/>
              </a:tblGrid>
              <a:tr h="446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молочная рисовая жидкая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Какао с молоком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Суп картофельный с бобовыми, с мясом 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рубленая из курицы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Пюре картофельное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Отвар из шиповника 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Сок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Котлета мясная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Капуста тушеная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7650" marR="15583" marT="15583" marB="15583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87" name="TextBox 3"/>
          <p:cNvSpPr txBox="1">
            <a:spLocks noChangeArrowheads="1"/>
          </p:cNvSpPr>
          <p:nvPr/>
        </p:nvSpPr>
        <p:spPr bwMode="auto">
          <a:xfrm>
            <a:off x="2420938" y="7524750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2205038" y="1258888"/>
            <a:ext cx="3384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Вторая неделя. Четверг.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0350" y="1979613"/>
          <a:ext cx="6408712" cy="5328589"/>
        </p:xfrm>
        <a:graphic>
          <a:graphicData uri="http://schemas.openxmlformats.org/drawingml/2006/table">
            <a:tbl>
              <a:tblPr/>
              <a:tblGrid>
                <a:gridCol w="4744906"/>
                <a:gridCol w="1663806"/>
              </a:tblGrid>
              <a:tr h="479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Выход блюд (гр.)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Масло сливочное порционное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Каша пшенная молочная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200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Чай с сахаром, молоком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Борщ с капустой свежей, сметаной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250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Тефтели из говядины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Овощи сезонные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Греча отварная рассыпчатая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Компот из изюма с витамином «С»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Хлеб ржаной, пшеничный йодированный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50/30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1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Кисломолочный напиток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Полдник 2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Сырники из творога со сгущенным молоком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100/20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Кисель из концентрата</a:t>
                      </a:r>
                      <a:endParaRPr lang="ru-RU" sz="140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Noto Sans CJK SC Regular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 pitchFamily="18" charset="0"/>
                        <a:ea typeface="Noto Sans CJK SC Regular"/>
                        <a:cs typeface="Times New Roman" pitchFamily="18" charset="0"/>
                      </a:endParaRPr>
                    </a:p>
                  </a:txBody>
                  <a:tcPr marL="8423" marR="17159" marT="17159" marB="17159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5" name="TextBox 4"/>
          <p:cNvSpPr txBox="1">
            <a:spLocks noChangeArrowheads="1"/>
          </p:cNvSpPr>
          <p:nvPr/>
        </p:nvSpPr>
        <p:spPr bwMode="auto">
          <a:xfrm>
            <a:off x="2420938" y="7524750"/>
            <a:ext cx="3600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Ст. медсестра (Мачнева Т.Л.)_____________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Повар (Мошкина Л.М.)__________________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Повар (Тюфелева О.Н.)__________________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Директор (Е.А.Шишкина)_________________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1066</Words>
  <Application>Microsoft Office PowerPoint</Application>
  <PresentationFormat>Экран (4:3)</PresentationFormat>
  <Paragraphs>384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Noto Sans CJK SC Regular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Пирогова</dc:creator>
  <cp:lastModifiedBy>Пирогова</cp:lastModifiedBy>
  <cp:revision>21</cp:revision>
  <dcterms:created xsi:type="dcterms:W3CDTF">2020-09-29T09:30:18Z</dcterms:created>
  <dcterms:modified xsi:type="dcterms:W3CDTF">2023-11-30T06:47:58Z</dcterms:modified>
</cp:coreProperties>
</file>